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59" r:id="rId1"/>
  </p:sldMasterIdLst>
  <p:notesMasterIdLst>
    <p:notesMasterId r:id="rId15"/>
  </p:notesMasterIdLst>
  <p:sldIdLst>
    <p:sldId id="256" r:id="rId2"/>
    <p:sldId id="437" r:id="rId3"/>
    <p:sldId id="435" r:id="rId4"/>
    <p:sldId id="409" r:id="rId5"/>
    <p:sldId id="443" r:id="rId6"/>
    <p:sldId id="427" r:id="rId7"/>
    <p:sldId id="445" r:id="rId8"/>
    <p:sldId id="411" r:id="rId9"/>
    <p:sldId id="446" r:id="rId10"/>
    <p:sldId id="444" r:id="rId11"/>
    <p:sldId id="414" r:id="rId12"/>
    <p:sldId id="442" r:id="rId13"/>
    <p:sldId id="39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C80"/>
    <a:srgbClr val="FF0000"/>
    <a:srgbClr val="00FF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5" autoAdjust="0"/>
    <p:restoredTop sz="94658" autoAdjust="0"/>
  </p:normalViewPr>
  <p:slideViewPr>
    <p:cSldViewPr snapToObjects="1">
      <p:cViewPr>
        <p:scale>
          <a:sx n="60" d="100"/>
          <a:sy n="60" d="100"/>
        </p:scale>
        <p:origin x="-1588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0A0AE-E56D-4D46-87B4-09F489AC8C99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AC930-58CB-4C1B-BC8D-05835255C3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402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7EBDB-A5E0-4641-9191-225E706E3D31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AC930-58CB-4C1B-BC8D-05835255C38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42D9-2454-4991-AFC4-967B2DA27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36E98-3364-4458-A7FB-6FA8F60C6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75BB6-93A5-40E0-99C5-25623DC84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F99D-8278-4270-8DEB-002556898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AECF4-127C-4500-A4D2-B3851F80D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7961-3BB9-4B3A-B355-ADEAA47FB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838B0-C712-4B16-8E88-6B03BAA7A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6FD2-ECE7-4638-9228-2DC8F1F22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0150-E843-45CF-A06B-B0C05B4B7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7E4FA-51DA-429F-A86D-D477DB809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4FA2-E40D-4C25-8DEA-28A1A4D5C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CC8A1-D258-4F5C-9A18-ED25AB654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27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4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94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A357412-7A06-4E81-9ED8-8530CA9DC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4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sorkk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hyperlink" Target="http://www.roscosmos.ru/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ath-2.naro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3109667" y="5429250"/>
            <a:ext cx="29246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FF00"/>
                </a:solidFill>
              </a:rPr>
              <a:t>27.01.2015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588" y="243084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Актуальные вопросы правового обеспечения </a:t>
            </a:r>
          </a:p>
          <a:p>
            <a:pPr algn="ctr"/>
            <a:r>
              <a:rPr lang="ru-RU" sz="3200" b="1" dirty="0" smtClean="0"/>
              <a:t>космической деятельности</a:t>
            </a:r>
            <a:endParaRPr lang="ru-RU" sz="3200" b="1" dirty="0"/>
          </a:p>
        </p:txBody>
      </p:sp>
      <p:pic>
        <p:nvPicPr>
          <p:cNvPr id="6" name="Picture 7" descr="russia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3956" y="2159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6240" y="2928935"/>
            <a:ext cx="8388424" cy="571504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Проект Федерального закона о государственной корпорации «Роскосмос»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922040" y="571480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Самая актуальная правовая проблема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436240" y="3857628"/>
            <a:ext cx="8388424" cy="122397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Приведение в соответствие с новым законом всей нормативной базы космической деятельности</a:t>
            </a:r>
          </a:p>
        </p:txBody>
      </p:sp>
      <p:pic>
        <p:nvPicPr>
          <p:cNvPr id="5" name="Рисунок 4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0633" y="1734720"/>
            <a:ext cx="1936552" cy="7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26011" y="1734720"/>
            <a:ext cx="717691" cy="72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Плюс 8"/>
          <p:cNvSpPr/>
          <p:nvPr/>
        </p:nvSpPr>
        <p:spPr>
          <a:xfrm>
            <a:off x="4675846" y="1824720"/>
            <a:ext cx="571504" cy="540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436240" y="5453774"/>
            <a:ext cx="8388424" cy="122397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indent="457200" algn="ctr"/>
            <a:r>
              <a:rPr lang="ru-RU" sz="1600" b="1" u="sng" dirty="0" smtClean="0">
                <a:solidFill>
                  <a:srgbClr val="C00000"/>
                </a:solidFill>
                <a:cs typeface="Arial" pitchFamily="34" charset="0"/>
              </a:rPr>
              <a:t>Рекомендация: </a:t>
            </a:r>
            <a:r>
              <a:rPr lang="ru-RU" sz="1600" b="1" dirty="0" smtClean="0">
                <a:solidFill>
                  <a:srgbClr val="C00000"/>
                </a:solidFill>
                <a:cs typeface="Arial" pitchFamily="34" charset="0"/>
              </a:rPr>
              <a:t>в процессе этой работы исправить определение понятия «космическая деятельность»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60040" y="332656"/>
            <a:ext cx="8388424" cy="7920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Стратегическая задача правового обеспечения</a:t>
            </a:r>
            <a:endParaRPr lang="ru-RU" sz="24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12440" y="1772816"/>
            <a:ext cx="8388424" cy="417646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Обеспечить преференции для субъектов космической деятельности, </a:t>
            </a: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endParaRPr lang="ru-RU" sz="2400" b="1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формализовать и зафиксировать имеющееся в обществе понимание необходимости и важности космонавтики для России.</a:t>
            </a:r>
            <a:endParaRPr lang="ru-RU" sz="2400" b="1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60040" y="332656"/>
            <a:ext cx="8388424" cy="7920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Фронт работ</a:t>
            </a:r>
            <a:endParaRPr lang="ru-RU" sz="24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7544" y="1340768"/>
            <a:ext cx="8388424" cy="5328592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hangingPunct="0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11560" y="2264100"/>
            <a:ext cx="813690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1800"/>
              </a:spcAft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Добиваться отзыва законопроекта № 559495-6 О внесении изменений в Закон Российской Федерации "О космической деятельности» (о создании федерального фонда данных дистанционного зондирования Земли из космоса и порядке его функционирования).</a:t>
            </a:r>
          </a:p>
          <a:p>
            <a:pPr marL="457200" indent="-457200">
              <a:spcBef>
                <a:spcPts val="600"/>
              </a:spcBef>
              <a:spcAft>
                <a:spcPts val="1800"/>
              </a:spcAft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Добиваться внесения в Правительство проекта Федерального закона «О дистанционном зондировании Земли из космоса».</a:t>
            </a:r>
          </a:p>
          <a:p>
            <a:pPr marL="457200" indent="-457200">
              <a:spcBef>
                <a:spcPts val="600"/>
              </a:spcBef>
              <a:spcAft>
                <a:spcPts val="1800"/>
              </a:spcAft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Проводить мониторинг законотворческой деятельности в связи с реформой космической отрасли.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552" y="1053317"/>
            <a:ext cx="8064896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r>
              <a:rPr lang="ru-RU" sz="2800" b="1" dirty="0" smtClean="0">
                <a:latin typeface="Arial" charset="0"/>
              </a:rPr>
              <a:t>Благодарю за внимание,</a:t>
            </a:r>
          </a:p>
          <a:p>
            <a:pPr indent="450850" algn="ctr"/>
            <a:endParaRPr lang="ru-RU" b="1" dirty="0" smtClean="0">
              <a:latin typeface="Arial" charset="0"/>
            </a:endParaRPr>
          </a:p>
          <a:p>
            <a:pPr indent="450850" algn="ctr"/>
            <a:r>
              <a:rPr lang="ru-RU" b="1" dirty="0" smtClean="0">
                <a:latin typeface="Arial" charset="0"/>
              </a:rPr>
              <a:t>Моисеев </a:t>
            </a:r>
            <a:r>
              <a:rPr lang="ru-RU" b="1" dirty="0">
                <a:latin typeface="Arial" charset="0"/>
              </a:rPr>
              <a:t>Иван Михайлович,</a:t>
            </a:r>
            <a:r>
              <a:rPr lang="ru-RU" dirty="0">
                <a:latin typeface="Arial" charset="0"/>
              </a:rPr>
              <a:t> </a:t>
            </a: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dirty="0" smtClean="0">
                <a:latin typeface="Arial" charset="0"/>
              </a:rPr>
              <a:t>Член Экспертного совета при Правительстве РФ,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Научный </a:t>
            </a:r>
            <a:r>
              <a:rPr lang="ru-RU" dirty="0">
                <a:latin typeface="Arial" charset="0"/>
              </a:rPr>
              <a:t>руководитель </a:t>
            </a:r>
            <a:r>
              <a:rPr lang="ru-RU" dirty="0" smtClean="0">
                <a:latin typeface="Arial" charset="0"/>
              </a:rPr>
              <a:t>МКК.</a:t>
            </a:r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sz="2800" b="1" dirty="0" err="1" smtClean="0">
                <a:latin typeface="Arial" charset="0"/>
                <a:hlinkClick r:id="rId3"/>
              </a:rPr>
              <a:t>i_mois@mail.ru</a:t>
            </a:r>
            <a:endParaRPr lang="ru-RU" sz="2800" b="1" dirty="0">
              <a:latin typeface="Arial" charset="0"/>
            </a:endParaRPr>
          </a:p>
          <a:p>
            <a:pPr indent="450850" algn="ctr"/>
            <a:endParaRPr lang="ru-RU" sz="2800" b="1" dirty="0">
              <a:latin typeface="Arial" charset="0"/>
            </a:endParaRPr>
          </a:p>
          <a:p>
            <a:pPr indent="450850" algn="ctr"/>
            <a:r>
              <a:rPr lang="ru-RU" sz="3200" b="1" dirty="0">
                <a:latin typeface="Times New Roman" pitchFamily="18" charset="0"/>
                <a:hlinkClick r:id="rId4"/>
              </a:rPr>
              <a:t>http://</a:t>
            </a:r>
            <a:r>
              <a:rPr lang="ru-RU" sz="3200" b="1" dirty="0" smtClean="0">
                <a:latin typeface="Times New Roman" pitchFamily="18" charset="0"/>
                <a:hlinkClick r:id="rId4"/>
              </a:rPr>
              <a:t>path-2.narod.ru</a:t>
            </a:r>
            <a:endParaRPr lang="ru-RU" sz="3200" b="1" dirty="0">
              <a:latin typeface="Times New Roman" pitchFamily="18" charset="0"/>
            </a:endParaRPr>
          </a:p>
          <a:p>
            <a:pPr indent="450850" algn="ctr"/>
            <a:endParaRPr lang="ru-RU" sz="20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72008" y="142852"/>
            <a:ext cx="9036496" cy="54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57132" rIns="9144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Необходимость законодательного обеспечения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4420" y="1056726"/>
            <a:ext cx="2177340" cy="943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Субъект </a:t>
            </a:r>
            <a:r>
              <a:rPr lang="ru-RU" dirty="0" err="1" smtClean="0"/>
              <a:t>госуправления</a:t>
            </a:r>
            <a:endParaRPr lang="ru-RU" dirty="0" smtClean="0"/>
          </a:p>
          <a:p>
            <a:pPr algn="ctr"/>
            <a:r>
              <a:rPr lang="ru-RU" dirty="0" smtClean="0"/>
              <a:t>(Роскосмос)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2496886"/>
            <a:ext cx="223224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Административное</a:t>
            </a:r>
            <a:endParaRPr lang="ru-RU" sz="1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55776" y="2496886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ФКП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2000" y="2496886"/>
            <a:ext cx="216024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Информационно - идеологическое</a:t>
            </a:r>
            <a:endParaRPr lang="ru-RU" sz="1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984362" y="2500306"/>
            <a:ext cx="20882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Законодательное</a:t>
            </a:r>
          </a:p>
          <a:p>
            <a:pPr algn="ctr"/>
            <a:r>
              <a:rPr lang="ru-RU" sz="1400" b="1" dirty="0" smtClean="0"/>
              <a:t>обеспечение</a:t>
            </a:r>
            <a:endParaRPr lang="ru-RU" sz="1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4420" y="4357694"/>
            <a:ext cx="648072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Объект </a:t>
            </a:r>
            <a:r>
              <a:rPr lang="ru-RU" dirty="0" err="1" smtClean="0">
                <a:solidFill>
                  <a:schemeClr val="bg2"/>
                </a:solidFill>
              </a:rPr>
              <a:t>госуправления</a:t>
            </a:r>
            <a:r>
              <a:rPr lang="ru-RU" dirty="0" smtClean="0">
                <a:solidFill>
                  <a:schemeClr val="bg2"/>
                </a:solidFill>
              </a:rPr>
              <a:t> - </a:t>
            </a:r>
          </a:p>
          <a:p>
            <a:pPr algn="ctr"/>
            <a:r>
              <a:rPr lang="ru-RU" dirty="0" smtClean="0">
                <a:solidFill>
                  <a:schemeClr val="bg2"/>
                </a:solidFill>
              </a:rPr>
              <a:t>субъекты космической деятельности</a:t>
            </a:r>
            <a:endParaRPr lang="ru-RU" dirty="0">
              <a:solidFill>
                <a:schemeClr val="bg2"/>
              </a:solidFill>
            </a:endParaRPr>
          </a:p>
        </p:txBody>
      </p:sp>
      <p:cxnSp>
        <p:nvCxnSpPr>
          <p:cNvPr id="16" name="Прямая со стрелкой 15"/>
          <p:cNvCxnSpPr>
            <a:stCxn id="8" idx="2"/>
            <a:endCxn id="9" idx="0"/>
          </p:cNvCxnSpPr>
          <p:nvPr/>
        </p:nvCxnSpPr>
        <p:spPr>
          <a:xfrm rot="5400000">
            <a:off x="1061040" y="2234836"/>
            <a:ext cx="496646" cy="2745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323090" y="2000240"/>
            <a:ext cx="2105902" cy="49664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8" idx="2"/>
          </p:cNvCxnSpPr>
          <p:nvPr/>
        </p:nvCxnSpPr>
        <p:spPr>
          <a:xfrm rot="16200000" flipH="1">
            <a:off x="3311290" y="12040"/>
            <a:ext cx="496646" cy="447304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низ 28"/>
          <p:cNvSpPr/>
          <p:nvPr/>
        </p:nvSpPr>
        <p:spPr>
          <a:xfrm>
            <a:off x="1403648" y="3432990"/>
            <a:ext cx="4104456" cy="8640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2008" y="753216"/>
            <a:ext cx="6804248" cy="47474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Соединительная линия уступом 30"/>
          <p:cNvCxnSpPr/>
          <p:nvPr/>
        </p:nvCxnSpPr>
        <p:spPr>
          <a:xfrm rot="5400000">
            <a:off x="7353306" y="2838926"/>
            <a:ext cx="234028" cy="1188129"/>
          </a:xfrm>
          <a:prstGeom prst="bentConnector2">
            <a:avLst/>
          </a:prstGeom>
          <a:ln w="63500" cmpd="sng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24408" y="5427006"/>
            <a:ext cx="8705310" cy="140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57132" rIns="9144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rgbClr val="FF7C8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Важно: </a:t>
            </a:r>
          </a:p>
          <a:p>
            <a:pPr marL="514350" marR="0" lvl="0" indent="-5143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Нормы законодательства воздействуют на большое</a:t>
            </a:r>
            <a:r>
              <a:rPr kumimoji="0" lang="ru-RU" sz="2800" b="1" i="0" u="none" strike="noStrike" cap="none" normalizeH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число субъектов в течение</a:t>
            </a:r>
            <a:r>
              <a:rPr kumimoji="0" lang="ru-RU" sz="2800" b="1" i="0" u="none" strike="noStrike" cap="none" normalizeH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Arial Unicode MS" pitchFamily="34" charset="-128"/>
              </a:rPr>
              <a:t> длительного времени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555776" y="1056726"/>
            <a:ext cx="1872208" cy="943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Правительство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643438" y="1056726"/>
            <a:ext cx="1872208" cy="943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Федеральное собрание</a:t>
            </a:r>
          </a:p>
          <a:p>
            <a:pPr algn="ctr"/>
            <a:r>
              <a:rPr lang="ru-RU" dirty="0" smtClean="0"/>
              <a:t>Президент</a:t>
            </a:r>
            <a:endParaRPr lang="ru-RU" dirty="0"/>
          </a:p>
        </p:txBody>
      </p:sp>
      <p:cxnSp>
        <p:nvCxnSpPr>
          <p:cNvPr id="41" name="Прямая со стрелкой 40"/>
          <p:cNvCxnSpPr>
            <a:stCxn id="8" idx="3"/>
            <a:endCxn id="33" idx="1"/>
          </p:cNvCxnSpPr>
          <p:nvPr/>
        </p:nvCxnSpPr>
        <p:spPr>
          <a:xfrm>
            <a:off x="2411760" y="1528483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3" idx="3"/>
            <a:endCxn id="34" idx="1"/>
          </p:cNvCxnSpPr>
          <p:nvPr/>
        </p:nvCxnSpPr>
        <p:spPr>
          <a:xfrm>
            <a:off x="4427984" y="1528483"/>
            <a:ext cx="215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34" idx="3"/>
          </p:cNvCxnSpPr>
          <p:nvPr/>
        </p:nvCxnSpPr>
        <p:spPr>
          <a:xfrm>
            <a:off x="6515646" y="1528483"/>
            <a:ext cx="1512833" cy="968403"/>
          </a:xfrm>
          <a:prstGeom prst="bentConnector3">
            <a:avLst>
              <a:gd name="adj1" fmla="val 1003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23528" y="332656"/>
            <a:ext cx="8712968" cy="8094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Сегодня правовой базой космонавтики является Закон России  «О космической деятельности»</a:t>
            </a:r>
          </a:p>
        </p:txBody>
      </p:sp>
      <p:sp>
        <p:nvSpPr>
          <p:cNvPr id="10" name="Скругленный прямоугольник 4"/>
          <p:cNvSpPr/>
          <p:nvPr/>
        </p:nvSpPr>
        <p:spPr>
          <a:xfrm>
            <a:off x="6588224" y="3284984"/>
            <a:ext cx="2232248" cy="34270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srgbClr val="FFFF00"/>
                </a:solidFill>
              </a:rPr>
              <a:t>4 октября 1993 г. </a:t>
            </a:r>
            <a:endParaRPr lang="ru-RU" sz="1600" b="1" kern="1200" dirty="0">
              <a:solidFill>
                <a:srgbClr val="FFFF00"/>
              </a:solidFill>
            </a:endParaRPr>
          </a:p>
        </p:txBody>
      </p:sp>
      <p:pic>
        <p:nvPicPr>
          <p:cNvPr id="7" name="Picture 5" descr="zak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52091" y="1439207"/>
            <a:ext cx="6120680" cy="1403336"/>
          </a:xfrm>
          <a:prstGeom prst="rect">
            <a:avLst/>
          </a:prstGeom>
          <a:noFill/>
          <a:ln w="19050" algn="ctr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</p:pic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187624" y="4077072"/>
            <a:ext cx="7416824" cy="20882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Предполагалось, что с опорой на этот закон будет разработана линейка законов, более детально регулирующих конкретные направления космической деятельности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60040" y="548680"/>
            <a:ext cx="8388424" cy="86409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1996 -  наше время</a:t>
            </a:r>
          </a:p>
          <a:p>
            <a:pPr algn="ctr" eaLnBrk="0" hangingPunct="0">
              <a:spcBef>
                <a:spcPts val="0"/>
              </a:spcBef>
              <a:buClr>
                <a:schemeClr val="hlink"/>
              </a:buClr>
              <a:buSzPct val="60000"/>
              <a:defRPr/>
            </a:pPr>
            <a:r>
              <a:rPr lang="ru-RU" sz="2400" b="1" dirty="0" smtClean="0">
                <a:solidFill>
                  <a:schemeClr val="bg2"/>
                </a:solidFill>
              </a:rPr>
              <a:t>Итоги законотворчества. </a:t>
            </a:r>
            <a:endParaRPr lang="ru-RU" sz="24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0040" y="1772816"/>
            <a:ext cx="8388424" cy="41044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2000" b="1" dirty="0" smtClean="0"/>
              <a:t>С 1995 г. до настоящего времени в Государственную Думу было внесено 23 законопроектов по вопросам космической деятельности. </a:t>
            </a:r>
          </a:p>
          <a:p>
            <a:r>
              <a:rPr lang="ru-RU" sz="2000" b="1" dirty="0" smtClean="0"/>
              <a:t>	Принято – 1 законопроект (о поправках),</a:t>
            </a:r>
          </a:p>
          <a:p>
            <a:r>
              <a:rPr lang="ru-RU" sz="2000" b="1" dirty="0" smtClean="0"/>
              <a:t>	Отклонено – 21 </a:t>
            </a:r>
          </a:p>
          <a:p>
            <a:r>
              <a:rPr lang="ru-RU" sz="2000" b="1" dirty="0" smtClean="0"/>
              <a:t>	На рассмотрении -1.</a:t>
            </a:r>
          </a:p>
          <a:p>
            <a:pPr algn="ctr" eaLnBrk="0" hangingPunct="0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 smtClean="0">
                <a:solidFill>
                  <a:schemeClr val="bg2"/>
                </a:solidFill>
              </a:rPr>
              <a:t>В чем причины такой низкой эффективности?</a:t>
            </a:r>
          </a:p>
          <a:p>
            <a:pPr algn="ctr" eaLnBrk="0" hangingPunct="0"/>
            <a:endParaRPr lang="ru-RU" sz="2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60040" y="642918"/>
            <a:ext cx="8388424" cy="11430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C00000"/>
                </a:solidFill>
              </a:rPr>
              <a:t>Основная причина - практикуемый кулуарный, ведомственный характер законотворческой работы.</a:t>
            </a:r>
          </a:p>
          <a:p>
            <a:pPr algn="ctr" eaLnBrk="0" hangingPunct="0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60040" y="2500306"/>
            <a:ext cx="8388424" cy="11430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C00000"/>
                </a:solidFill>
              </a:rPr>
              <a:t>Низкая правовая квалификация разработчиков, доминируют тезисы лозунгового характера, не имеющие нормативного содержания.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60040" y="4357694"/>
            <a:ext cx="8388424" cy="19288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C00000"/>
                </a:solidFill>
              </a:rPr>
              <a:t>Размытость термина «космическая деятельность», определение которого было изменено в 1996 г.</a:t>
            </a:r>
          </a:p>
          <a:p>
            <a:pPr algn="ctr" eaLnBrk="0" hangingPunct="0"/>
            <a:r>
              <a:rPr lang="ru-RU" sz="2000" b="1" dirty="0" smtClean="0">
                <a:solidFill>
                  <a:srgbClr val="C00000"/>
                </a:solidFill>
              </a:rPr>
              <a:t>Этот фактор мешает и развитию космонавтики в России, и законотворческой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989602" y="332656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Поправки 1996 г.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Изменение фундаментального понятия.</a:t>
            </a:r>
            <a:endParaRPr lang="ru-RU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4"/>
          <p:cNvGrpSpPr/>
          <p:nvPr/>
        </p:nvGrpSpPr>
        <p:grpSpPr>
          <a:xfrm>
            <a:off x="971600" y="5407232"/>
            <a:ext cx="7524328" cy="1015663"/>
            <a:chOff x="257816" y="3554839"/>
            <a:chExt cx="1871488" cy="126952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62199" y="3554839"/>
              <a:ext cx="1867105" cy="12695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spcAft>
                  <a:spcPts val="0"/>
                </a:spcAft>
              </a:pPr>
              <a:endPara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Скругленный прямоугольник 4"/>
            <p:cNvSpPr/>
            <p:nvPr/>
          </p:nvSpPr>
          <p:spPr>
            <a:xfrm>
              <a:off x="257816" y="3592023"/>
              <a:ext cx="1829922" cy="11951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spcBef>
                  <a:spcPct val="0"/>
                </a:spcBef>
                <a:spcAft>
                  <a:spcPts val="0"/>
                </a:spcAft>
              </a:pPr>
              <a:endParaRPr lang="ru-RU" sz="2000" b="1" i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9" name="Прямая соединительная линия 8"/>
          <p:cNvCxnSpPr/>
          <p:nvPr/>
        </p:nvCxnSpPr>
        <p:spPr>
          <a:xfrm flipH="1">
            <a:off x="1331640" y="2924944"/>
            <a:ext cx="6552728" cy="0"/>
          </a:xfrm>
          <a:prstGeom prst="line">
            <a:avLst/>
          </a:pr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899592" y="1150587"/>
            <a:ext cx="7596336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"Статья 2. Понятие космической деятельности</a:t>
            </a:r>
            <a:endParaRPr kumimoji="0" lang="ru-RU" sz="105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1000" b="0" i="0" u="none" strike="noStrike" cap="none" normalizeH="0" baseline="0" dirty="0" smtClean="0" bmk="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Космическая деятельность включает создание (в том числе разработку, изготовление, испытания), а также использование и передачу космической техники, космических технологий, иной продукции и услуг, </a:t>
            </a:r>
            <a:r>
              <a:rPr kumimoji="0" lang="ru-RU" sz="2400" b="1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необходимых для осуществления космической деятельности</a:t>
            </a:r>
            <a:r>
              <a:rPr kumimoji="0" lang="ru-RU" b="0" i="1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99592" y="3161294"/>
            <a:ext cx="759633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Космическая деятельность включает в себя создание (в том числе разработку, изготовление и испытания), </a:t>
            </a:r>
            <a:r>
              <a:rPr kumimoji="0" lang="ru-RU" sz="1400" b="1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использование (эксплуатацию) космической техники</a:t>
            </a: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космических материалов и космических технологий и </a:t>
            </a:r>
            <a:r>
              <a:rPr kumimoji="0" lang="ru-RU" b="1" i="1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оказание иных </a:t>
            </a:r>
            <a:r>
              <a:rPr kumimoji="0" lang="ru-RU" sz="2400" b="1" i="1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связанных с космической деятельностью</a:t>
            </a:r>
            <a:r>
              <a:rPr kumimoji="0" lang="ru-RU" sz="2800" b="0" i="1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1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услуг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также международное сотрудничество Российской Федерации в области исследования и использования космического пространства.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5407232"/>
            <a:ext cx="75243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Данная поправка предопределяет возможность  произвольного отнесения каких-либо работ к «космической деятельности.</a:t>
            </a:r>
          </a:p>
          <a:p>
            <a:pPr lvl="0"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Теряется сам смысл закона – установление общих для всех правил.</a:t>
            </a: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500042"/>
            <a:ext cx="8821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Правильное понимание термина «космическая деятельность» </a:t>
            </a:r>
            <a:endParaRPr lang="ru-RU" b="1" dirty="0"/>
          </a:p>
        </p:txBody>
      </p:sp>
      <p:pic>
        <p:nvPicPr>
          <p:cNvPr id="6" name="Рисунок 5" descr="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793653" y="2071678"/>
            <a:ext cx="1152798" cy="238965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71934" y="2071678"/>
            <a:ext cx="1656830" cy="1439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5400000">
            <a:off x="-12002" y="4071942"/>
            <a:ext cx="5167476" cy="0"/>
          </a:xfrm>
          <a:prstGeom prst="line">
            <a:avLst/>
          </a:pr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 rot="10800000">
            <a:off x="500035" y="4986754"/>
            <a:ext cx="151216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279978" y="5445224"/>
            <a:ext cx="0" cy="0"/>
          </a:xfrm>
          <a:prstGeom prst="line">
            <a:avLst/>
          </a:prstGeom>
          <a:ln w="25400">
            <a:solidFill>
              <a:srgbClr val="C0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357554" y="5445224"/>
            <a:ext cx="17940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7C80"/>
                </a:solidFill>
              </a:rPr>
              <a:t>«космическая </a:t>
            </a:r>
          </a:p>
          <a:p>
            <a:r>
              <a:rPr lang="ru-RU" sz="1400" b="1" dirty="0" smtClean="0">
                <a:solidFill>
                  <a:srgbClr val="FF7C80"/>
                </a:solidFill>
              </a:rPr>
              <a:t>деятельность» </a:t>
            </a:r>
            <a:endParaRPr lang="ru-RU" sz="1400" dirty="0">
              <a:solidFill>
                <a:srgbClr val="FF7C8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52162" y="5445224"/>
            <a:ext cx="2294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7C80"/>
                </a:solidFill>
              </a:rPr>
              <a:t>НЕ </a:t>
            </a:r>
          </a:p>
          <a:p>
            <a:pPr algn="ctr"/>
            <a:r>
              <a:rPr lang="ru-RU" sz="1400" b="1" dirty="0" smtClean="0">
                <a:solidFill>
                  <a:srgbClr val="FF7C80"/>
                </a:solidFill>
              </a:rPr>
              <a:t>«космическая деятельность» </a:t>
            </a:r>
            <a:endParaRPr lang="ru-RU" sz="1400" dirty="0">
              <a:solidFill>
                <a:srgbClr val="FF7C8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3274146" y="4021997"/>
            <a:ext cx="5167476" cy="0"/>
          </a:xfrm>
          <a:prstGeom prst="line">
            <a:avLst/>
          </a:prstGeom>
          <a:ln w="381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войная стрелка влево/вправо 16"/>
          <p:cNvSpPr/>
          <p:nvPr/>
        </p:nvSpPr>
        <p:spPr>
          <a:xfrm>
            <a:off x="3301885" y="4986754"/>
            <a:ext cx="1956186" cy="720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10329" y="1334052"/>
            <a:ext cx="8205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НИР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43176" y="1334052"/>
            <a:ext cx="3357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ОКР, производство, запуск и управление</a:t>
            </a:r>
          </a:p>
          <a:p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643572" y="1334052"/>
            <a:ext cx="3357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использование результатов</a:t>
            </a:r>
            <a:endParaRPr lang="ru-RU" b="1" dirty="0"/>
          </a:p>
        </p:txBody>
      </p:sp>
      <p:pic>
        <p:nvPicPr>
          <p:cNvPr id="1026" name="Picture 2" descr="&amp;Vcy;&amp;iecy;&amp;scy;&amp;iecy;&amp;lcy;&amp;ycy;&amp;jcy; &amp;chcy;&amp;iecy;&amp;lcy;&amp;ocy;&amp;vcy;&amp;iecy;&amp;chcy;&amp;iecy;&amp;kcy;-&amp;ucy;&amp;chcy;&amp;iecy;&amp;ncy;&amp;ycy;&amp;jcy; &amp;scy;&amp;ocy; &amp;shcy;&amp;kcy;&amp;ocy;&amp;lcy;&amp;softcy;&amp;ncy;&amp;ycy;&amp;mcy;&amp;icy; &amp;acy;&amp;tcy;&amp;rcy;&amp;icy;&amp;bcy;&amp;ucy;&amp;tcy;&amp;acy;&amp;mcy;&amp;icy; 3D man of science &quot; &amp;Pcy;&amp;ocy;&amp;rcy;&amp;tcy;&amp;acy;&amp;lcy; &amp;gcy;&amp;rcy;&amp;acy;&amp;fcy;&amp;icy;&amp;kcy;&amp;icy; &amp;icy; &amp;dcy;&amp;icy;&amp;zcy;&amp;acy;&amp;jcy;&amp;ncy;&amp;acy;: &amp;vcy;&amp;iecy;&amp;kcy;&amp;tcy;&amp;ocy;&amp;rcy;&amp;ncy;&amp;ycy;&amp;jcy; &amp;icy; &amp;rcy;&amp;acy;&amp;scy;&amp;tcy;&amp;rcy;&amp;ocy;&amp;vcy;&amp;ycy;&amp;jcy; &amp;kcy;&amp;lcy;&amp;icy;&amp;pcy;&amp;acy;&amp;rcy;&amp;tcy;, &amp;ucy;&amp;r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5" y="2071678"/>
            <a:ext cx="1677844" cy="1552682"/>
          </a:xfrm>
          <a:prstGeom prst="rect">
            <a:avLst/>
          </a:prstGeom>
          <a:noFill/>
        </p:spPr>
      </p:pic>
      <p:sp>
        <p:nvSpPr>
          <p:cNvPr id="21" name="Стрелка вправо 20"/>
          <p:cNvSpPr/>
          <p:nvPr/>
        </p:nvSpPr>
        <p:spPr>
          <a:xfrm>
            <a:off x="6010284" y="4986754"/>
            <a:ext cx="151216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5445224"/>
            <a:ext cx="1963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7C80"/>
                </a:solidFill>
              </a:rPr>
              <a:t>НЕ </a:t>
            </a:r>
          </a:p>
          <a:p>
            <a:r>
              <a:rPr lang="ru-RU" sz="1400" b="1" dirty="0" smtClean="0">
                <a:solidFill>
                  <a:srgbClr val="FF7C80"/>
                </a:solidFill>
              </a:rPr>
              <a:t>«космическая деятельность» </a:t>
            </a:r>
            <a:endParaRPr lang="ru-RU" sz="1400" dirty="0">
              <a:solidFill>
                <a:srgbClr val="FF7C80"/>
              </a:solidFill>
            </a:endParaRPr>
          </a:p>
        </p:txBody>
      </p:sp>
      <p:pic>
        <p:nvPicPr>
          <p:cNvPr id="1028" name="Picture 4" descr="&quot;&amp;Icy;&amp;zcy; &amp;Scy;&amp;acy;&amp;mcy;&amp;acy;&amp;rcy;&amp;ycy;-&amp;vcy; &amp;kcy;&amp;ocy;&amp;scy;&amp;mcy;&amp;ocy;&amp;scy;. &amp;Vcy; 2011 &amp;gcy;&amp;ocy;&amp;dcy;&amp;ucy; &amp;dcy;&amp;acy;&amp;ncy; &amp;scy;&amp;tcy;&amp;acy;&amp;rcy;&amp;tcy; &amp;ncy;&amp;ocy;&amp;vcy;&amp;ocy;&amp;jcy; &amp;kcy;&amp;ocy;&amp;scy;&amp;mcy;&amp;icy;&amp;chcy;&amp;iecy;&amp;scy;&amp;kcy;&amp;ocy;&amp;jcy; &amp;gcy;&amp;ocy;&amp;ncy;&amp;kcy;&amp;iecy;! &amp;Scy;&amp;acy;&amp;mcy;&amp;acy;&amp;rcy;&amp;acy; &amp;Scy;&amp;iecy;&amp;gcy;&amp;ocy;&amp;dcy;&amp;ncy;&amp;ya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3271" y="2071678"/>
            <a:ext cx="1182693" cy="1772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6240" y="1847841"/>
            <a:ext cx="8388424" cy="2786081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 настоящее время рассматриваются следующие законопроекты:</a:t>
            </a:r>
          </a:p>
          <a:p>
            <a:pPr marL="342900" indent="-342900">
              <a:buAutoNum type="arabicPeriod"/>
            </a:pPr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dirty="0" smtClean="0">
                <a:solidFill>
                  <a:srgbClr val="002060"/>
                </a:solidFill>
              </a:rPr>
              <a:t>Проект Федерального закона "О внесении изменений в Закон РФ "О космической деятельности" </a:t>
            </a:r>
            <a:r>
              <a:rPr lang="ru-RU" sz="1400" b="1" dirty="0" smtClean="0">
                <a:solidFill>
                  <a:srgbClr val="002060"/>
                </a:solidFill>
              </a:rPr>
              <a:t>от Роскосмоса.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dirty="0" smtClean="0">
                <a:solidFill>
                  <a:srgbClr val="002060"/>
                </a:solidFill>
              </a:rPr>
              <a:t>Проект Федерального закона «О внесении изменений в Закон РФ «О космической деятельности» </a:t>
            </a:r>
            <a:r>
              <a:rPr lang="ru-RU" sz="1400" b="1" dirty="0" smtClean="0">
                <a:solidFill>
                  <a:srgbClr val="002060"/>
                </a:solidFill>
              </a:rPr>
              <a:t>от Минэкономразвития </a:t>
            </a:r>
            <a:r>
              <a:rPr lang="ru-RU" sz="1400" dirty="0" smtClean="0">
                <a:solidFill>
                  <a:srgbClr val="002060"/>
                </a:solidFill>
              </a:rPr>
              <a:t>России.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dirty="0" smtClean="0">
                <a:solidFill>
                  <a:srgbClr val="002060"/>
                </a:solidFill>
              </a:rPr>
              <a:t>Проект Федерального закона РФ "О внесении изменений в отдельные законодательные акты РФ в части определения компетенции федерального органа исполнительной власти в области гидрометеорологии и смежных с ней областях в сфере космической деятельности" </a:t>
            </a:r>
            <a:r>
              <a:rPr lang="ru-RU" sz="1400" b="1" dirty="0" smtClean="0">
                <a:solidFill>
                  <a:srgbClr val="002060"/>
                </a:solidFill>
              </a:rPr>
              <a:t>от Минприроды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922040" y="214290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Новейшие инициативы.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Фокус внимания - вопросы ДЗЗ</a:t>
            </a:r>
            <a:endParaRPr lang="ru-RU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436240" y="5072074"/>
            <a:ext cx="8388424" cy="122397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indent="457200" algn="ctr"/>
            <a:r>
              <a:rPr lang="ru-RU" sz="1600" b="1" dirty="0" smtClean="0">
                <a:solidFill>
                  <a:srgbClr val="C00000"/>
                </a:solidFill>
                <a:cs typeface="Arial" pitchFamily="34" charset="0"/>
              </a:rPr>
              <a:t>Все предложенные проекты активно критикуются специалистами и организациями, работающими в данной сфере.</a:t>
            </a:r>
          </a:p>
          <a:p>
            <a:pPr lvl="0" indent="457200" algn="ctr"/>
            <a:r>
              <a:rPr lang="ru-RU" sz="1600" b="1" dirty="0" smtClean="0">
                <a:solidFill>
                  <a:srgbClr val="C00000"/>
                </a:solidFill>
                <a:cs typeface="Arial" pitchFamily="34" charset="0"/>
              </a:rPr>
              <a:t>Существенно и то, что предложенные проекты концептуально несовместимы.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6240" y="1235856"/>
            <a:ext cx="8388424" cy="1223969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 конце прошлого года </a:t>
            </a:r>
            <a:r>
              <a:rPr lang="ru-RU" sz="1400" b="1" dirty="0" smtClean="0">
                <a:solidFill>
                  <a:srgbClr val="002060"/>
                </a:solidFill>
              </a:rPr>
              <a:t>Роскосмос и Минэкономразвития </a:t>
            </a:r>
            <a:r>
              <a:rPr lang="ru-RU" sz="1400" dirty="0" smtClean="0">
                <a:solidFill>
                  <a:srgbClr val="002060"/>
                </a:solidFill>
              </a:rPr>
              <a:t>объединили усилия и внесли в Правительство, Правительство в Госдуму проект ФЗ О внесении изменений в Закон Российской Федерации "О космической деятельности» (о создании федерального фонда данных дистанционного зондирования Земли из космоса и порядке его функционирования).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922040" y="214290"/>
            <a:ext cx="7416824" cy="86409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последний час…</a:t>
            </a:r>
            <a:endParaRPr lang="ru-RU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436240" y="2571745"/>
            <a:ext cx="8388424" cy="392909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indent="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1400" i="1" dirty="0" smtClean="0">
                <a:solidFill>
                  <a:srgbClr val="C00000"/>
                </a:solidFill>
                <a:cs typeface="Arial" pitchFamily="34" charset="0"/>
              </a:rPr>
              <a:t>Создание Фонда данных в предлагаемом проектом Закона виде приведет к необходимости приобретения органом государственной власти групповой </a:t>
            </a:r>
            <a:r>
              <a:rPr lang="ru-RU" sz="1400" i="1" dirty="0" err="1" smtClean="0">
                <a:solidFill>
                  <a:srgbClr val="C00000"/>
                </a:solidFill>
                <a:cs typeface="Arial" pitchFamily="34" charset="0"/>
              </a:rPr>
              <a:t>мультилицензии</a:t>
            </a:r>
            <a:r>
              <a:rPr lang="ru-RU" sz="1400" i="1" dirty="0" smtClean="0">
                <a:solidFill>
                  <a:srgbClr val="C00000"/>
                </a:solidFill>
                <a:cs typeface="Arial" pitchFamily="34" charset="0"/>
              </a:rPr>
              <a:t>, стоимость которой существенно превышает стоимость базовой лицензии</a:t>
            </a:r>
          </a:p>
          <a:p>
            <a:pPr lvl="0" indent="457200" algn="just">
              <a:spcAft>
                <a:spcPts val="600"/>
              </a:spcAft>
              <a:buAutoNum type="arabicPeriod"/>
            </a:pPr>
            <a:r>
              <a:rPr lang="ru-RU" sz="1400" i="1" dirty="0" smtClean="0">
                <a:solidFill>
                  <a:srgbClr val="C00000"/>
                </a:solidFill>
                <a:cs typeface="Arial" pitchFamily="34" charset="0"/>
              </a:rPr>
              <a:t>Проект Закона вступает в противоречие с "Основами государственной политики в области использования результатов космической деятельности в интересах модернизации экономики Российской Федерации и развития ее регионов на период до 2030 года», подписанным Президентом РФ 14 января 2014 года. </a:t>
            </a:r>
            <a:endParaRPr lang="ru-RU" sz="1400" i="1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indent="457200" algn="just">
              <a:spcAft>
                <a:spcPts val="600"/>
              </a:spcAft>
            </a:pPr>
            <a:r>
              <a:rPr lang="ru-RU" sz="1400" b="1" i="1" dirty="0" smtClean="0">
                <a:solidFill>
                  <a:srgbClr val="C00000"/>
                </a:solidFill>
                <a:cs typeface="Arial" pitchFamily="34" charset="0"/>
              </a:rPr>
              <a:t>Риторический вопрос: Для кого Президент издает Распоряжения?</a:t>
            </a:r>
            <a:endParaRPr lang="ru-RU" sz="1400" b="1" i="1" dirty="0" smtClean="0">
              <a:solidFill>
                <a:srgbClr val="C00000"/>
              </a:solidFill>
              <a:cs typeface="Arial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ru-RU" sz="1400" i="1" dirty="0" smtClean="0">
                <a:solidFill>
                  <a:srgbClr val="C00000"/>
                </a:solidFill>
                <a:cs typeface="Arial" pitchFamily="34" charset="0"/>
              </a:rPr>
              <a:t>3.  Проект </a:t>
            </a:r>
            <a:r>
              <a:rPr lang="ru-RU" sz="1400" i="1" dirty="0" smtClean="0">
                <a:solidFill>
                  <a:srgbClr val="C00000"/>
                </a:solidFill>
                <a:cs typeface="Arial" pitchFamily="34" charset="0"/>
              </a:rPr>
              <a:t>Закона распространяется на все данные ДЗЗ. Однако предлагаемый порядок получения данных не может быть распространен на данные ДЗЗ со спутников гидрометеорологического и ряда других назначений, на данные для МЧС. В этих случаях чаще всего прием и использование данных ДЗЗ осуществляется в реальном масштабе времени</a:t>
            </a:r>
            <a:r>
              <a:rPr lang="ru-RU" sz="1400" dirty="0" smtClean="0">
                <a:solidFill>
                  <a:srgbClr val="C00000"/>
                </a:solidFill>
                <a:cs typeface="Arial" pitchFamily="34" charset="0"/>
              </a:rPr>
              <a:t>, с использованием собственных станций приема соответствующих организаций.</a:t>
            </a:r>
          </a:p>
          <a:p>
            <a:pPr lvl="0" indent="457200" algn="just">
              <a:buAutoNum type="arabicPeriod"/>
            </a:pPr>
            <a:endParaRPr lang="ru-RU" sz="1400" dirty="0" smtClean="0">
              <a:solidFill>
                <a:srgbClr val="C0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14955</TotalTime>
  <Words>782</Words>
  <Application>Microsoft Office PowerPoint</Application>
  <PresentationFormat>Экран (4:3)</PresentationFormat>
  <Paragraphs>107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Глобус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ISP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 Моисеев</dc:creator>
  <cp:lastModifiedBy>Иван Моисеев</cp:lastModifiedBy>
  <cp:revision>631</cp:revision>
  <dcterms:created xsi:type="dcterms:W3CDTF">2007-05-23T16:29:41Z</dcterms:created>
  <dcterms:modified xsi:type="dcterms:W3CDTF">2015-01-27T08:56:49Z</dcterms:modified>
</cp:coreProperties>
</file>